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02" r:id="rId3"/>
    <p:sldId id="293" r:id="rId4"/>
    <p:sldId id="303" r:id="rId5"/>
    <p:sldId id="300" r:id="rId6"/>
    <p:sldId id="298" r:id="rId7"/>
    <p:sldId id="304" r:id="rId8"/>
    <p:sldId id="264" r:id="rId9"/>
    <p:sldId id="275" r:id="rId10"/>
    <p:sldId id="280" r:id="rId11"/>
    <p:sldId id="279" r:id="rId12"/>
    <p:sldId id="278" r:id="rId13"/>
    <p:sldId id="277" r:id="rId14"/>
    <p:sldId id="281" r:id="rId15"/>
    <p:sldId id="262" r:id="rId16"/>
    <p:sldId id="286" r:id="rId17"/>
    <p:sldId id="285" r:id="rId18"/>
    <p:sldId id="284" r:id="rId19"/>
    <p:sldId id="283" r:id="rId20"/>
    <p:sldId id="261" r:id="rId21"/>
    <p:sldId id="289" r:id="rId22"/>
    <p:sldId id="301" r:id="rId23"/>
    <p:sldId id="288" r:id="rId24"/>
    <p:sldId id="297" r:id="rId25"/>
    <p:sldId id="287" r:id="rId26"/>
    <p:sldId id="296" r:id="rId27"/>
    <p:sldId id="299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C521C-A374-4BF9-8460-E49E32095F2D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373F7-FBD3-4E84-81EE-0662D6DDF4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40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73F7-FBD3-4E84-81EE-0662D6DDF40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462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224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517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925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074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89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18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915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48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53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390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20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2F651-6195-46BC-8F03-807111F52398}" type="datetimeFigureOut">
              <a:rPr lang="ko-KR" altLang="en-US" smtClean="0"/>
              <a:t>2012-06-01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ACB26-0AED-4A82-B75B-4373281FC8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02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mefestival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31640" y="244386"/>
            <a:ext cx="67687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err="1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C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huncheon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  </a:t>
            </a:r>
            <a:r>
              <a:rPr lang="en-US" altLang="ko-KR" sz="48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International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                   </a:t>
            </a:r>
          </a:p>
          <a:p>
            <a:r>
              <a:rPr lang="en-US" altLang="ko-KR" sz="3200" b="1" dirty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 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                        </a:t>
            </a:r>
            <a:r>
              <a:rPr lang="en-US" altLang="ko-KR" sz="3600" b="1" dirty="0" err="1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ime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 </a:t>
            </a:r>
            <a:r>
              <a:rPr lang="en-US" altLang="ko-KR" sz="44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F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ea typeface="문체부 쓰기 정체" pitchFamily="17" charset="-127"/>
                <a:cs typeface="Times New Roman" pitchFamily="18" charset="0"/>
              </a:rPr>
              <a:t>estival</a:t>
            </a:r>
            <a:endParaRPr lang="ko-KR" altLang="en-US" sz="3200" b="1" dirty="0">
              <a:solidFill>
                <a:schemeClr val="bg1"/>
              </a:solidFill>
              <a:latin typeface="Times New Roman" pitchFamily="18" charset="0"/>
              <a:ea typeface="문체부 쓰기 정체" pitchFamily="17" charset="-127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986538">
            <a:off x="3187416" y="1028368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>
                <a:solidFill>
                  <a:srgbClr val="FF0000"/>
                </a:solidFill>
                <a:latin typeface="Garamond" pitchFamily="18" charset="0"/>
              </a:rPr>
              <a:t>M</a:t>
            </a:r>
            <a:endParaRPr lang="ko-KR" altLang="en-US" sz="5400" b="1" dirty="0">
              <a:solidFill>
                <a:srgbClr val="FF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16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ko-KR" b="1" dirty="0" smtClean="0">
                <a:solidFill>
                  <a:schemeClr val="bg1"/>
                </a:solidFill>
              </a:rPr>
              <a:t>About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</a:rPr>
              <a:t>CIMF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78" y="2677689"/>
            <a:ext cx="4366022" cy="3451672"/>
          </a:xfrm>
          <a:prstGeom prst="rect">
            <a:avLst/>
          </a:prstGeom>
        </p:spPr>
      </p:pic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2800" dirty="0" smtClean="0">
                <a:solidFill>
                  <a:srgbClr val="FF0000"/>
                </a:solidFill>
              </a:rPr>
              <a:t>“In the beginning there was a body”</a:t>
            </a:r>
          </a:p>
          <a:p>
            <a:r>
              <a:rPr lang="en-US" altLang="ko-KR" sz="2400" dirty="0" smtClean="0">
                <a:solidFill>
                  <a:schemeClr val="bg1"/>
                </a:solidFill>
              </a:rPr>
              <a:t>These </a:t>
            </a:r>
            <a:r>
              <a:rPr lang="en-US" altLang="ko-KR" sz="2400" dirty="0">
                <a:solidFill>
                  <a:schemeClr val="bg1"/>
                </a:solidFill>
              </a:rPr>
              <a:t>modern artistic festivities </a:t>
            </a:r>
            <a:r>
              <a:rPr lang="en-US" altLang="ko-KR" sz="2400" dirty="0" smtClean="0">
                <a:solidFill>
                  <a:schemeClr val="bg1"/>
                </a:solidFill>
              </a:rPr>
              <a:t>featured </a:t>
            </a:r>
            <a:r>
              <a:rPr lang="en-US" altLang="ko-KR" sz="2400" dirty="0">
                <a:solidFill>
                  <a:schemeClr val="bg1"/>
                </a:solidFill>
              </a:rPr>
              <a:t>various types of </a:t>
            </a:r>
            <a:r>
              <a:rPr lang="en-US" altLang="ko-KR" sz="2400" dirty="0" smtClean="0">
                <a:solidFill>
                  <a:schemeClr val="bg1"/>
                </a:solidFill>
              </a:rPr>
              <a:t>performance based </a:t>
            </a:r>
            <a:r>
              <a:rPr lang="en-US" altLang="ko-KR" sz="2400" dirty="0">
                <a:solidFill>
                  <a:schemeClr val="bg1"/>
                </a:solidFill>
              </a:rPr>
              <a:t>on body movements and artistic images, such as </a:t>
            </a:r>
            <a:r>
              <a:rPr lang="en-US" altLang="ko-KR" sz="2400" dirty="0" smtClean="0">
                <a:solidFill>
                  <a:schemeClr val="bg1"/>
                </a:solidFill>
              </a:rPr>
              <a:t>contemporary mime</a:t>
            </a:r>
            <a:r>
              <a:rPr lang="en-US" altLang="ko-KR" sz="2400" dirty="0">
                <a:solidFill>
                  <a:schemeClr val="bg1"/>
                </a:solidFill>
              </a:rPr>
              <a:t>, physical theater, movement theater, visual theater, street </a:t>
            </a:r>
            <a:r>
              <a:rPr lang="en-US" altLang="ko-KR" sz="2400" dirty="0" smtClean="0">
                <a:solidFill>
                  <a:schemeClr val="bg1"/>
                </a:solidFill>
              </a:rPr>
              <a:t>theater, </a:t>
            </a:r>
            <a:r>
              <a:rPr lang="en-US" altLang="ko-KR" sz="2400" dirty="0">
                <a:solidFill>
                  <a:schemeClr val="bg1"/>
                </a:solidFill>
              </a:rPr>
              <a:t>installation performance and site-specific theater.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2500" dirty="0" smtClean="0">
                <a:solidFill>
                  <a:schemeClr val="bg1"/>
                </a:solidFill>
              </a:rPr>
              <a:t>Period </a:t>
            </a:r>
            <a:r>
              <a:rPr lang="en-US" altLang="ko-KR" sz="2500" dirty="0">
                <a:solidFill>
                  <a:schemeClr val="bg1"/>
                </a:solidFill>
              </a:rPr>
              <a:t>: May 20</a:t>
            </a:r>
            <a:r>
              <a:rPr lang="en-US" altLang="ko-KR" sz="2500" baseline="30000" dirty="0">
                <a:solidFill>
                  <a:schemeClr val="bg1"/>
                </a:solidFill>
              </a:rPr>
              <a:t>th</a:t>
            </a:r>
            <a:r>
              <a:rPr lang="en-US" altLang="ko-KR" sz="2500" dirty="0">
                <a:solidFill>
                  <a:schemeClr val="bg1"/>
                </a:solidFill>
              </a:rPr>
              <a:t> ~ May 27</a:t>
            </a:r>
            <a:r>
              <a:rPr lang="en-US" altLang="ko-KR" sz="2500" baseline="30000" dirty="0">
                <a:solidFill>
                  <a:schemeClr val="bg1"/>
                </a:solidFill>
              </a:rPr>
              <a:t>th</a:t>
            </a:r>
            <a:r>
              <a:rPr lang="en-US" altLang="ko-KR" sz="2500" dirty="0">
                <a:solidFill>
                  <a:schemeClr val="bg1"/>
                </a:solidFill>
              </a:rPr>
              <a:t> 2012</a:t>
            </a:r>
            <a:endParaRPr lang="ko-KR" altLang="en-US" sz="2500" dirty="0">
              <a:solidFill>
                <a:schemeClr val="bg1"/>
              </a:solidFill>
            </a:endParaRPr>
          </a:p>
          <a:p>
            <a:endParaRPr lang="en-US" altLang="ko-KR" sz="2400" dirty="0" smtClean="0">
              <a:solidFill>
                <a:schemeClr val="bg1"/>
              </a:solidFill>
            </a:endParaRPr>
          </a:p>
          <a:p>
            <a:pPr algn="just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2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9531"/>
            <a:ext cx="8208912" cy="5472608"/>
          </a:xfrm>
        </p:spPr>
      </p:pic>
    </p:spTree>
    <p:extLst>
      <p:ext uri="{BB962C8B-B14F-4D97-AF65-F5344CB8AC3E}">
        <p14:creationId xmlns:p14="http://schemas.microsoft.com/office/powerpoint/2010/main" val="117279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ko-KR" b="1" dirty="0">
                <a:solidFill>
                  <a:schemeClr val="bg1"/>
                </a:solidFill>
              </a:rPr>
              <a:t>About</a:t>
            </a:r>
            <a:r>
              <a:rPr lang="ko-KR" altLang="en-US" b="1" dirty="0">
                <a:solidFill>
                  <a:schemeClr val="bg1"/>
                </a:solidFill>
              </a:rPr>
              <a:t> </a:t>
            </a:r>
            <a:r>
              <a:rPr lang="en-US" altLang="ko-KR" b="1" dirty="0">
                <a:solidFill>
                  <a:schemeClr val="bg1"/>
                </a:solidFill>
              </a:rPr>
              <a:t>CIMF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043002"/>
            <a:ext cx="1809750" cy="2914650"/>
          </a:xfrm>
          <a:prstGeom prst="rect">
            <a:avLst/>
          </a:prstGeom>
        </p:spPr>
      </p:pic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u="sng" dirty="0" smtClean="0">
                <a:solidFill>
                  <a:srgbClr val="FF0000"/>
                </a:solidFill>
              </a:rPr>
              <a:t>Where</a:t>
            </a:r>
            <a:r>
              <a:rPr lang="en-US" altLang="ko-KR" sz="2400" dirty="0" smtClean="0">
                <a:solidFill>
                  <a:srgbClr val="FF0000"/>
                </a:solidFill>
              </a:rPr>
              <a:t>? </a:t>
            </a:r>
            <a:r>
              <a:rPr lang="en-US" altLang="ko-KR" sz="2400" b="1" dirty="0" err="1" smtClean="0">
                <a:solidFill>
                  <a:schemeClr val="bg1"/>
                </a:solidFill>
              </a:rPr>
              <a:t>Chuncheon</a:t>
            </a:r>
            <a:r>
              <a:rPr lang="en-US" altLang="ko-KR" sz="2400" dirty="0" smtClean="0">
                <a:solidFill>
                  <a:schemeClr val="bg1"/>
                </a:solidFill>
              </a:rPr>
              <a:t> of </a:t>
            </a:r>
            <a:r>
              <a:rPr lang="en-GB" altLang="ko-KR" sz="2400" dirty="0" err="1" smtClean="0">
                <a:solidFill>
                  <a:schemeClr val="bg1"/>
                </a:solidFill>
                <a:latin typeface="Verdana"/>
              </a:rPr>
              <a:t>Gangwon</a:t>
            </a:r>
            <a:r>
              <a:rPr lang="en-GB" altLang="ko-KR" sz="2400" dirty="0" smtClean="0">
                <a:solidFill>
                  <a:schemeClr val="bg1"/>
                </a:solidFill>
                <a:latin typeface="Verdana"/>
              </a:rPr>
              <a:t>-do; there</a:t>
            </a:r>
            <a:r>
              <a:rPr lang="en-US" altLang="ko-KR" sz="2400" dirty="0" smtClean="0">
                <a:solidFill>
                  <a:schemeClr val="bg1"/>
                </a:solidFill>
              </a:rPr>
              <a:t> </a:t>
            </a:r>
            <a:r>
              <a:rPr lang="en-US" altLang="ko-KR" sz="2400" dirty="0">
                <a:solidFill>
                  <a:schemeClr val="bg1"/>
                </a:solidFill>
              </a:rPr>
              <a:t>is within easy reach of Seoul. Trains and buses depart frequently for </a:t>
            </a:r>
            <a:r>
              <a:rPr lang="en-US" altLang="ko-KR" sz="2400" dirty="0" smtClean="0">
                <a:solidFill>
                  <a:schemeClr val="bg1"/>
                </a:solidFill>
              </a:rPr>
              <a:t>the city, </a:t>
            </a:r>
            <a:r>
              <a:rPr lang="en-US" altLang="ko-KR" sz="2400" dirty="0">
                <a:solidFill>
                  <a:schemeClr val="bg1"/>
                </a:solidFill>
              </a:rPr>
              <a:t>and it is about a two-hour drive.  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2400" u="sng" dirty="0" smtClean="0">
                <a:solidFill>
                  <a:srgbClr val="FF0000"/>
                </a:solidFill>
              </a:rPr>
              <a:t>Who were there</a:t>
            </a:r>
            <a:r>
              <a:rPr lang="en-US" altLang="ko-KR" sz="2400" dirty="0" smtClean="0">
                <a:solidFill>
                  <a:srgbClr val="FF0000"/>
                </a:solidFill>
              </a:rPr>
              <a:t>?</a:t>
            </a:r>
            <a:r>
              <a:rPr lang="en-US" altLang="ko-KR" sz="2400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80 </a:t>
            </a:r>
            <a:r>
              <a:rPr lang="en-US" altLang="ko-KR" sz="2400" b="1" dirty="0">
                <a:solidFill>
                  <a:schemeClr val="bg1"/>
                </a:solidFill>
              </a:rPr>
              <a:t>performances </a:t>
            </a:r>
            <a:r>
              <a:rPr lang="en-US" altLang="ko-KR" sz="2400" dirty="0">
                <a:solidFill>
                  <a:schemeClr val="bg1"/>
                </a:solidFill>
              </a:rPr>
              <a:t>from mime troupes from Korea as well as famous 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sz="2400" dirty="0">
                <a:solidFill>
                  <a:schemeClr val="bg1"/>
                </a:solidFill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</a:rPr>
              <a:t>  international</a:t>
            </a:r>
            <a:r>
              <a:rPr lang="en-US" altLang="ko-KR" sz="2400" dirty="0" smtClean="0"/>
              <a:t> </a:t>
            </a:r>
            <a:r>
              <a:rPr lang="en-US" altLang="ko-KR" sz="2400" dirty="0">
                <a:solidFill>
                  <a:schemeClr val="bg1"/>
                </a:solidFill>
              </a:rPr>
              <a:t>troupes from Taiwan, Denmark, 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sz="2400" dirty="0">
                <a:solidFill>
                  <a:schemeClr val="bg1"/>
                </a:solidFill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</a:rPr>
              <a:t>  Germany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en-US" altLang="ko-KR" sz="2400" dirty="0" smtClean="0">
                <a:solidFill>
                  <a:schemeClr val="bg1"/>
                </a:solidFill>
              </a:rPr>
              <a:t>and </a:t>
            </a:r>
            <a:r>
              <a:rPr lang="en-US" altLang="ko-KR" sz="2400" dirty="0">
                <a:solidFill>
                  <a:schemeClr val="bg1"/>
                </a:solidFill>
              </a:rPr>
              <a:t>other countries. 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2400" u="sng" dirty="0" smtClean="0">
                <a:solidFill>
                  <a:srgbClr val="FF0000"/>
                </a:solidFill>
              </a:rPr>
              <a:t>Why you should go?</a:t>
            </a:r>
            <a:r>
              <a:rPr lang="en-US" altLang="ko-KR" sz="2400" dirty="0" smtClean="0">
                <a:solidFill>
                  <a:srgbClr val="FF0000"/>
                </a:solidFill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</a:rPr>
              <a:t>This </a:t>
            </a:r>
            <a:r>
              <a:rPr lang="en-US" altLang="ko-KR" sz="2400" b="1" dirty="0">
                <a:solidFill>
                  <a:schemeClr val="bg1"/>
                </a:solidFill>
              </a:rPr>
              <a:t>non-verbal mime </a:t>
            </a:r>
            <a:endParaRPr lang="en-US" altLang="ko-KR" sz="2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sz="2400" b="1" dirty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 </a:t>
            </a:r>
            <a:r>
              <a:rPr lang="en-US" altLang="ko-KR" sz="2400" dirty="0" smtClean="0">
                <a:solidFill>
                  <a:schemeClr val="bg1"/>
                </a:solidFill>
              </a:rPr>
              <a:t>festival </a:t>
            </a:r>
            <a:r>
              <a:rPr lang="en-US" altLang="ko-KR" sz="2400" dirty="0">
                <a:solidFill>
                  <a:schemeClr val="bg1"/>
                </a:solidFill>
              </a:rPr>
              <a:t>is a unique opportunity for non-Korean </a:t>
            </a:r>
            <a:r>
              <a:rPr lang="en-US" altLang="ko-KR" sz="2400" dirty="0" smtClean="0">
                <a:solidFill>
                  <a:schemeClr val="bg1"/>
                </a:solidFill>
              </a:rPr>
              <a:t>  </a:t>
            </a:r>
          </a:p>
          <a:p>
            <a:pPr marL="0" indent="0">
              <a:buNone/>
            </a:pPr>
            <a:r>
              <a:rPr lang="en-US" altLang="ko-KR" sz="2400" dirty="0">
                <a:solidFill>
                  <a:schemeClr val="bg1"/>
                </a:solidFill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</a:rPr>
              <a:t>  speakers </a:t>
            </a:r>
            <a:r>
              <a:rPr lang="en-US" altLang="ko-KR" sz="2400" dirty="0">
                <a:solidFill>
                  <a:schemeClr val="bg1"/>
                </a:solidFill>
              </a:rPr>
              <a:t>to enjoy Korea’s modern performing arts.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3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10" name="내용 개체 틀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8208912" cy="5458926"/>
          </a:xfrm>
        </p:spPr>
      </p:pic>
    </p:spTree>
    <p:extLst>
      <p:ext uri="{BB962C8B-B14F-4D97-AF65-F5344CB8AC3E}">
        <p14:creationId xmlns:p14="http://schemas.microsoft.com/office/powerpoint/2010/main" val="243921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863"/>
            <a:ext cx="6510313" cy="432048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How to get there?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solidFill>
                  <a:schemeClr val="bg1"/>
                </a:solidFill>
              </a:rPr>
              <a:t>The best way to get to </a:t>
            </a:r>
            <a:r>
              <a:rPr lang="en-US" altLang="ko-KR" sz="2400" dirty="0" err="1">
                <a:solidFill>
                  <a:schemeClr val="bg1"/>
                </a:solidFill>
              </a:rPr>
              <a:t>Chuncheon</a:t>
            </a:r>
            <a:r>
              <a:rPr lang="en-US" altLang="ko-KR" sz="2400" dirty="0">
                <a:solidFill>
                  <a:schemeClr val="bg1"/>
                </a:solidFill>
              </a:rPr>
              <a:t> is by </a:t>
            </a:r>
            <a:r>
              <a:rPr lang="en-US" altLang="ko-KR" sz="2400" dirty="0" err="1">
                <a:solidFill>
                  <a:schemeClr val="bg1"/>
                </a:solidFill>
              </a:rPr>
              <a:t>Korail</a:t>
            </a:r>
            <a:r>
              <a:rPr lang="en-US" altLang="ko-KR" sz="2400" dirty="0">
                <a:solidFill>
                  <a:schemeClr val="bg1"/>
                </a:solidFill>
              </a:rPr>
              <a:t>, enjoying the nice view from the train. </a:t>
            </a:r>
            <a:r>
              <a:rPr lang="en-US" altLang="ko-KR" sz="2400" dirty="0" smtClean="0">
                <a:solidFill>
                  <a:schemeClr val="bg1"/>
                </a:solidFill>
              </a:rPr>
              <a:t>Take </a:t>
            </a:r>
            <a:r>
              <a:rPr lang="en-US" altLang="ko-KR" sz="2400" dirty="0">
                <a:solidFill>
                  <a:schemeClr val="bg1"/>
                </a:solidFill>
              </a:rPr>
              <a:t>the </a:t>
            </a:r>
            <a:r>
              <a:rPr lang="en-US" altLang="ko-KR" sz="2400" dirty="0" err="1">
                <a:solidFill>
                  <a:srgbClr val="FF0000"/>
                </a:solidFill>
              </a:rPr>
              <a:t>Gyeongchun</a:t>
            </a:r>
            <a:r>
              <a:rPr lang="en-US" altLang="ko-KR" sz="2400" dirty="0">
                <a:solidFill>
                  <a:srgbClr val="FF0000"/>
                </a:solidFill>
              </a:rPr>
              <a:t> Line </a:t>
            </a:r>
            <a:r>
              <a:rPr lang="en-US" altLang="ko-KR" sz="2400" dirty="0" smtClean="0">
                <a:solidFill>
                  <a:schemeClr val="bg1"/>
                </a:solidFill>
              </a:rPr>
              <a:t>and </a:t>
            </a:r>
            <a:r>
              <a:rPr lang="en-US" altLang="ko-KR" sz="2400" dirty="0">
                <a:solidFill>
                  <a:schemeClr val="bg1"/>
                </a:solidFill>
              </a:rPr>
              <a:t>disembark at </a:t>
            </a:r>
            <a:r>
              <a:rPr lang="en-US" altLang="ko-KR" sz="2400" dirty="0" err="1" smtClean="0">
                <a:solidFill>
                  <a:srgbClr val="FF0000"/>
                </a:solidFill>
              </a:rPr>
              <a:t>Chuncheon</a:t>
            </a:r>
            <a:r>
              <a:rPr lang="en-US" altLang="ko-KR" sz="2400" dirty="0" smtClean="0">
                <a:solidFill>
                  <a:srgbClr val="FF0000"/>
                </a:solidFill>
              </a:rPr>
              <a:t> Station</a:t>
            </a:r>
            <a:r>
              <a:rPr lang="en-US" altLang="ko-KR" sz="2400" dirty="0" smtClean="0">
                <a:solidFill>
                  <a:schemeClr val="bg1"/>
                </a:solidFill>
              </a:rPr>
              <a:t>.</a:t>
            </a:r>
            <a:r>
              <a:rPr lang="en-US" altLang="ko-KR" sz="2400" dirty="0"/>
              <a:t> </a:t>
            </a:r>
            <a:r>
              <a:rPr lang="en-US" altLang="ko-KR" sz="2400" dirty="0" smtClean="0">
                <a:solidFill>
                  <a:schemeClr val="bg1"/>
                </a:solidFill>
              </a:rPr>
              <a:t>It </a:t>
            </a:r>
            <a:r>
              <a:rPr lang="en-US" altLang="ko-KR" sz="2400" dirty="0">
                <a:solidFill>
                  <a:schemeClr val="bg1"/>
                </a:solidFill>
              </a:rPr>
              <a:t>takes about two hours to travel </a:t>
            </a:r>
            <a:r>
              <a:rPr lang="en-US" altLang="ko-KR" sz="2400" dirty="0" smtClean="0">
                <a:solidFill>
                  <a:schemeClr val="bg1"/>
                </a:solidFill>
              </a:rPr>
              <a:t>from </a:t>
            </a:r>
            <a:r>
              <a:rPr lang="en-US" altLang="ko-KR" sz="2400" dirty="0">
                <a:solidFill>
                  <a:schemeClr val="bg1"/>
                </a:solidFill>
              </a:rPr>
              <a:t>Seoul’s </a:t>
            </a:r>
            <a:r>
              <a:rPr lang="en-US" altLang="ko-KR" sz="2400" dirty="0" err="1">
                <a:solidFill>
                  <a:schemeClr val="bg1"/>
                </a:solidFill>
              </a:rPr>
              <a:t>Cheongnyangni</a:t>
            </a:r>
            <a:r>
              <a:rPr lang="en-US" altLang="ko-KR" sz="2400" dirty="0">
                <a:solidFill>
                  <a:schemeClr val="bg1"/>
                </a:solidFill>
              </a:rPr>
              <a:t> Station to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Chuncheon</a:t>
            </a:r>
            <a:r>
              <a:rPr lang="en-US" altLang="ko-KR" sz="2400" dirty="0" smtClean="0">
                <a:solidFill>
                  <a:schemeClr val="bg1"/>
                </a:solidFill>
              </a:rPr>
              <a:t> Station</a:t>
            </a:r>
            <a:r>
              <a:rPr lang="en-US" altLang="ko-KR" sz="2400" dirty="0">
                <a:solidFill>
                  <a:schemeClr val="bg1"/>
                </a:solidFill>
              </a:rPr>
              <a:t>. 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endParaRPr lang="en-US" altLang="ko-K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chemeClr val="bg1"/>
                </a:solidFill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</a:rPr>
              <a:t>      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chemeClr val="bg1"/>
                </a:solidFill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</a:rPr>
              <a:t>                               </a:t>
            </a:r>
            <a:r>
              <a:rPr lang="en-US" altLang="ko-KR" sz="1800" dirty="0" smtClean="0">
                <a:solidFill>
                  <a:schemeClr val="bg1"/>
                </a:solidFill>
              </a:rPr>
              <a:t>For </a:t>
            </a:r>
            <a:r>
              <a:rPr lang="en-US" altLang="ko-KR" sz="1800" dirty="0">
                <a:solidFill>
                  <a:schemeClr val="bg1"/>
                </a:solidFill>
              </a:rPr>
              <a:t>more information, </a:t>
            </a:r>
            <a:r>
              <a:rPr lang="en-US" altLang="ko-KR" sz="1800" dirty="0" smtClean="0">
                <a:solidFill>
                  <a:schemeClr val="bg1"/>
                </a:solidFill>
              </a:rPr>
              <a:t>    </a:t>
            </a:r>
          </a:p>
          <a:p>
            <a:pPr marL="0" indent="0">
              <a:buNone/>
            </a:pPr>
            <a:r>
              <a:rPr lang="en-US" altLang="ko-KR" sz="1800" dirty="0">
                <a:solidFill>
                  <a:schemeClr val="bg1"/>
                </a:solidFill>
              </a:rPr>
              <a:t> </a:t>
            </a:r>
            <a:r>
              <a:rPr lang="en-US" altLang="ko-KR" sz="1800" dirty="0" smtClean="0">
                <a:solidFill>
                  <a:schemeClr val="bg1"/>
                </a:solidFill>
              </a:rPr>
              <a:t>                                  visit</a:t>
            </a:r>
            <a:r>
              <a:rPr lang="en-US" altLang="ko-KR" sz="1800" dirty="0">
                <a:solidFill>
                  <a:schemeClr val="bg1"/>
                </a:solidFill>
              </a:rPr>
              <a:t> </a:t>
            </a:r>
            <a:r>
              <a:rPr lang="en-US" altLang="ko-KR" sz="1800" dirty="0">
                <a:solidFill>
                  <a:schemeClr val="bg1"/>
                </a:solidFill>
                <a:hlinkClick r:id="rId4"/>
              </a:rPr>
              <a:t>www.mimefestival.com</a:t>
            </a:r>
            <a:r>
              <a:rPr lang="en-US" altLang="ko-KR" sz="1800" dirty="0">
                <a:solidFill>
                  <a:schemeClr val="bg1"/>
                </a:solidFill>
              </a:rPr>
              <a:t>, or </a:t>
            </a:r>
            <a:endParaRPr lang="en-US" altLang="ko-KR" sz="1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sz="1800" dirty="0">
                <a:solidFill>
                  <a:schemeClr val="bg1"/>
                </a:solidFill>
              </a:rPr>
              <a:t>  </a:t>
            </a:r>
            <a:r>
              <a:rPr lang="en-US" altLang="ko-KR" sz="1800" dirty="0" smtClean="0">
                <a:solidFill>
                  <a:schemeClr val="bg1"/>
                </a:solidFill>
              </a:rPr>
              <a:t>                                 call </a:t>
            </a:r>
            <a:r>
              <a:rPr lang="en-US" altLang="ko-KR" sz="1800" dirty="0">
                <a:solidFill>
                  <a:schemeClr val="bg1"/>
                </a:solidFill>
              </a:rPr>
              <a:t>(033) </a:t>
            </a:r>
            <a:r>
              <a:rPr lang="en-US" altLang="ko-KR" sz="1800" dirty="0" smtClean="0">
                <a:solidFill>
                  <a:schemeClr val="bg1"/>
                </a:solidFill>
              </a:rPr>
              <a:t>242-0585</a:t>
            </a:r>
            <a:r>
              <a:rPr lang="en-US" altLang="ko-KR" sz="1800" dirty="0">
                <a:solidFill>
                  <a:schemeClr val="bg1"/>
                </a:solidFill>
              </a:rPr>
              <a:t>.</a:t>
            </a:r>
            <a:endParaRPr lang="en-US" altLang="ko-KR" sz="1800" dirty="0" smtClean="0">
              <a:solidFill>
                <a:schemeClr val="bg1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981200" y="1820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/>
            </a:r>
            <a:b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</a:b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37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863"/>
            <a:ext cx="6510313" cy="432048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7"/>
            <a:ext cx="8280920" cy="5520613"/>
          </a:xfr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981200" y="1820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/>
            </a:r>
            <a:br>
              <a: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</a:b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69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Program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565" y="1268760"/>
            <a:ext cx="2085345" cy="3420407"/>
          </a:xfrm>
          <a:prstGeom prst="rect">
            <a:avLst/>
          </a:prstGeom>
        </p:spPr>
      </p:pic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sz="3600" spc="300" dirty="0" err="1" smtClean="0">
                <a:solidFill>
                  <a:srgbClr val="FF0000"/>
                </a:solidFill>
              </a:rPr>
              <a:t>Ah!Surajang</a:t>
            </a:r>
            <a:r>
              <a:rPr lang="en-US" altLang="ko-KR" sz="36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chemeClr val="bg1"/>
                </a:solidFill>
              </a:rPr>
              <a:t> </a:t>
            </a:r>
            <a:r>
              <a:rPr lang="en-US" altLang="ko-KR" sz="2800" dirty="0" smtClean="0">
                <a:solidFill>
                  <a:schemeClr val="bg1"/>
                </a:solidFill>
              </a:rPr>
              <a:t>    </a:t>
            </a:r>
            <a:r>
              <a:rPr lang="en-US" altLang="ko-KR" sz="2400" dirty="0" smtClean="0">
                <a:solidFill>
                  <a:schemeClr val="bg1"/>
                </a:solidFill>
              </a:rPr>
              <a:t>5.20 (Mon) 13:00~</a:t>
            </a:r>
          </a:p>
          <a:p>
            <a:pPr marL="0" indent="0">
              <a:buNone/>
            </a:pPr>
            <a:r>
              <a:rPr lang="en-US" altLang="ko-KR" sz="2400" dirty="0" smtClean="0">
                <a:solidFill>
                  <a:schemeClr val="bg1"/>
                </a:solidFill>
              </a:rPr>
              <a:t>     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Junganro</a:t>
            </a:r>
            <a:r>
              <a:rPr lang="en-US" altLang="ko-KR" sz="2400" dirty="0" smtClean="0">
                <a:solidFill>
                  <a:schemeClr val="bg1"/>
                </a:solidFill>
              </a:rPr>
              <a:t>(main street) in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Chuncheon</a:t>
            </a:r>
            <a:r>
              <a:rPr lang="en-US" altLang="ko-KR" sz="24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3600" spc="300" dirty="0" smtClean="0">
                <a:solidFill>
                  <a:srgbClr val="FF0000"/>
                </a:solidFill>
              </a:rPr>
              <a:t>Friday </a:t>
            </a:r>
            <a:r>
              <a:rPr lang="en-US" altLang="ko-KR" sz="3600" spc="300" dirty="0">
                <a:solidFill>
                  <a:srgbClr val="FF0000"/>
                </a:solidFill>
              </a:rPr>
              <a:t>Night </a:t>
            </a:r>
            <a:r>
              <a:rPr lang="en-US" altLang="ko-KR" sz="3600" spc="300" dirty="0" smtClean="0">
                <a:solidFill>
                  <a:srgbClr val="FF0000"/>
                </a:solidFill>
              </a:rPr>
              <a:t>Madness</a:t>
            </a:r>
          </a:p>
          <a:p>
            <a:pPr marL="0" indent="0">
              <a:buNone/>
            </a:pPr>
            <a:r>
              <a:rPr lang="en-US" altLang="ko-KR" sz="2400" dirty="0" smtClean="0">
                <a:solidFill>
                  <a:schemeClr val="bg1"/>
                </a:solidFill>
              </a:rPr>
              <a:t>      5.25(Fri) 22:00 ~ 5.26(Sat) 5:00</a:t>
            </a:r>
          </a:p>
          <a:p>
            <a:pPr marL="0" indent="0">
              <a:buNone/>
            </a:pPr>
            <a:r>
              <a:rPr lang="en-US" altLang="ko-KR" sz="2400" dirty="0" smtClean="0">
                <a:solidFill>
                  <a:schemeClr val="bg1"/>
                </a:solidFill>
              </a:rPr>
              <a:t>     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Chuncheon</a:t>
            </a:r>
            <a:r>
              <a:rPr lang="en-US" altLang="ko-KR" sz="2400" dirty="0" smtClean="0">
                <a:solidFill>
                  <a:schemeClr val="bg1"/>
                </a:solidFill>
              </a:rPr>
              <a:t> Battlefield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Momorial</a:t>
            </a:r>
            <a:r>
              <a:rPr lang="en-US" altLang="ko-KR" sz="2400" dirty="0" smtClean="0">
                <a:solidFill>
                  <a:schemeClr val="bg1"/>
                </a:solidFill>
              </a:rPr>
              <a:t>,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Chuncheon</a:t>
            </a:r>
            <a:r>
              <a:rPr lang="en-US" altLang="ko-KR" sz="2400" dirty="0" smtClean="0">
                <a:solidFill>
                  <a:schemeClr val="bg1"/>
                </a:solidFill>
              </a:rPr>
              <a:t> MBC,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Skypark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sz="2400" dirty="0" smtClean="0">
                <a:solidFill>
                  <a:schemeClr val="bg1"/>
                </a:solidFill>
              </a:rPr>
              <a:t>      Ticket Price : 20,000 won (No children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uner</a:t>
            </a:r>
            <a:r>
              <a:rPr lang="en-US" altLang="ko-KR" sz="2400" dirty="0" smtClean="0">
                <a:solidFill>
                  <a:schemeClr val="bg1"/>
                </a:solidFill>
              </a:rPr>
              <a:t> 19)</a:t>
            </a:r>
          </a:p>
          <a:p>
            <a:pPr marL="0" indent="0">
              <a:buNone/>
            </a:pPr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3600" spc="300" dirty="0" err="1" smtClean="0">
                <a:solidFill>
                  <a:srgbClr val="FF0000"/>
                </a:solidFill>
              </a:rPr>
              <a:t>Dokkebi</a:t>
            </a:r>
            <a:r>
              <a:rPr lang="en-US" altLang="ko-KR" sz="3600" spc="300" dirty="0" smtClean="0">
                <a:solidFill>
                  <a:srgbClr val="FF0000"/>
                </a:solidFill>
              </a:rPr>
              <a:t> </a:t>
            </a:r>
            <a:r>
              <a:rPr lang="en-US" altLang="ko-KR" sz="3600" spc="300" dirty="0" err="1" smtClean="0">
                <a:solidFill>
                  <a:srgbClr val="FF0000"/>
                </a:solidFill>
              </a:rPr>
              <a:t>Nanjang</a:t>
            </a:r>
            <a:endParaRPr lang="en-US" altLang="ko-KR" sz="3600" spc="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2800" dirty="0">
                <a:solidFill>
                  <a:schemeClr val="bg1"/>
                </a:solidFill>
              </a:rPr>
              <a:t>     </a:t>
            </a:r>
            <a:r>
              <a:rPr lang="en-US" altLang="ko-KR" sz="2800" dirty="0" smtClean="0">
                <a:solidFill>
                  <a:schemeClr val="bg1"/>
                </a:solidFill>
              </a:rPr>
              <a:t> </a:t>
            </a:r>
            <a:r>
              <a:rPr lang="en-US" altLang="ko-KR" sz="2400" dirty="0">
                <a:solidFill>
                  <a:schemeClr val="bg1"/>
                </a:solidFill>
              </a:rPr>
              <a:t>5.26(Sat) 13:00 ~ 5.27(Sun) 5:00</a:t>
            </a:r>
          </a:p>
          <a:p>
            <a:pPr marL="0" indent="0">
              <a:buNone/>
            </a:pPr>
            <a:r>
              <a:rPr lang="en-US" altLang="ko-KR" sz="2400" dirty="0">
                <a:solidFill>
                  <a:schemeClr val="bg1"/>
                </a:solidFill>
              </a:rPr>
              <a:t>       Children Hall, around waterfront park</a:t>
            </a:r>
          </a:p>
          <a:p>
            <a:pPr marL="0" indent="0">
              <a:buNone/>
            </a:pPr>
            <a:r>
              <a:rPr lang="en-US" altLang="ko-KR" sz="2400" dirty="0">
                <a:solidFill>
                  <a:schemeClr val="bg1"/>
                </a:solidFill>
              </a:rPr>
              <a:t>       Ticket Price : 20,000 won (5,000won discount for students)</a:t>
            </a:r>
          </a:p>
          <a:p>
            <a:pPr marL="0" indent="0">
              <a:buNone/>
            </a:pPr>
            <a:endParaRPr lang="en-US" altLang="ko-KR" sz="2800" dirty="0">
              <a:solidFill>
                <a:schemeClr val="bg1"/>
              </a:solidFill>
            </a:endParaRPr>
          </a:p>
          <a:p>
            <a:endParaRPr lang="en-US" altLang="ko-KR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7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err="1" smtClean="0">
                <a:solidFill>
                  <a:schemeClr val="bg1"/>
                </a:solidFill>
              </a:rPr>
              <a:t>Ahsurajang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 smtClean="0">
                <a:solidFill>
                  <a:schemeClr val="bg1"/>
                </a:solidFill>
              </a:rPr>
              <a:t>“Ah-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su</a:t>
            </a:r>
            <a:r>
              <a:rPr lang="en-US" altLang="ko-KR" sz="2400" dirty="0" smtClean="0">
                <a:solidFill>
                  <a:schemeClr val="bg1"/>
                </a:solidFill>
              </a:rPr>
              <a:t>-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ra-jang</a:t>
            </a:r>
            <a:r>
              <a:rPr lang="en-US" altLang="ko-KR" sz="2400" dirty="0" smtClean="0">
                <a:solidFill>
                  <a:schemeClr val="bg1"/>
                </a:solidFill>
              </a:rPr>
              <a:t>” : originally means a horribly cluttered scene or a madhouse.</a:t>
            </a:r>
          </a:p>
          <a:p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2400" dirty="0" smtClean="0">
                <a:solidFill>
                  <a:schemeClr val="bg1"/>
                </a:solidFill>
              </a:rPr>
              <a:t>Here, “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Ahsurajang</a:t>
            </a:r>
            <a:r>
              <a:rPr lang="en-US" altLang="ko-KR" sz="2400" dirty="0" smtClean="0">
                <a:solidFill>
                  <a:schemeClr val="bg1"/>
                </a:solidFill>
              </a:rPr>
              <a:t>” is a cluttered scene with water. </a:t>
            </a:r>
            <a:r>
              <a:rPr lang="en-US" altLang="ko-KR" sz="2400" b="1" dirty="0" smtClean="0">
                <a:solidFill>
                  <a:srgbClr val="00B0F0"/>
                </a:solidFill>
              </a:rPr>
              <a:t>Water </a:t>
            </a:r>
            <a:r>
              <a:rPr lang="en-US" altLang="ko-KR" sz="2400" b="1" dirty="0" smtClean="0">
                <a:solidFill>
                  <a:srgbClr val="00B0F0"/>
                </a:solidFill>
              </a:rPr>
              <a:t>bombs </a:t>
            </a:r>
            <a:r>
              <a:rPr lang="en-US" altLang="ko-KR" sz="2400" dirty="0" smtClean="0">
                <a:solidFill>
                  <a:schemeClr val="bg1"/>
                </a:solidFill>
              </a:rPr>
              <a:t>go </a:t>
            </a:r>
            <a:r>
              <a:rPr lang="en-US" altLang="ko-KR" sz="2400" dirty="0" smtClean="0">
                <a:solidFill>
                  <a:schemeClr val="bg1"/>
                </a:solidFill>
              </a:rPr>
              <a:t>off in the heart of downtown of </a:t>
            </a:r>
            <a:r>
              <a:rPr lang="en-US" altLang="ko-KR" sz="2400" dirty="0" err="1" smtClean="0">
                <a:solidFill>
                  <a:schemeClr val="bg1"/>
                </a:solidFill>
              </a:rPr>
              <a:t>Chuncheon</a:t>
            </a:r>
            <a:r>
              <a:rPr lang="en-US" altLang="ko-KR" sz="2400" dirty="0" smtClean="0">
                <a:solidFill>
                  <a:schemeClr val="bg1"/>
                </a:solidFill>
              </a:rPr>
              <a:t>. </a:t>
            </a:r>
            <a:endParaRPr lang="en-US" altLang="ko-KR" sz="2400" dirty="0">
              <a:solidFill>
                <a:schemeClr val="bg1"/>
              </a:solidFill>
            </a:endParaRPr>
          </a:p>
          <a:p>
            <a:endParaRPr lang="en-US" altLang="ko-KR" sz="2400" dirty="0" smtClean="0">
              <a:solidFill>
                <a:schemeClr val="bg1"/>
              </a:solidFill>
            </a:endParaRPr>
          </a:p>
          <a:p>
            <a:r>
              <a:rPr lang="en-US" altLang="ko-KR" sz="2400" dirty="0" smtClean="0">
                <a:solidFill>
                  <a:schemeClr val="bg1"/>
                </a:solidFill>
              </a:rPr>
              <a:t>People fought with </a:t>
            </a:r>
            <a:r>
              <a:rPr lang="en-US" altLang="ko-KR" sz="2400" b="1" dirty="0" smtClean="0">
                <a:solidFill>
                  <a:srgbClr val="00B0F0"/>
                </a:solidFill>
              </a:rPr>
              <a:t>water</a:t>
            </a:r>
            <a:r>
              <a:rPr lang="en-US" altLang="ko-KR" sz="2400" dirty="0" smtClean="0">
                <a:solidFill>
                  <a:schemeClr val="bg1"/>
                </a:solidFill>
              </a:rPr>
              <a:t>, so if you want to go there, you should be there with a </a:t>
            </a:r>
            <a:r>
              <a:rPr lang="en-US" altLang="ko-KR" sz="2400" dirty="0" smtClean="0">
                <a:solidFill>
                  <a:srgbClr val="FF0000"/>
                </a:solidFill>
              </a:rPr>
              <a:t>raincoat</a:t>
            </a:r>
            <a:r>
              <a:rPr lang="en-US" altLang="ko-KR" sz="2400" dirty="0" smtClean="0">
                <a:solidFill>
                  <a:schemeClr val="bg1"/>
                </a:solidFill>
              </a:rPr>
              <a:t> :) </a:t>
            </a:r>
            <a:endParaRPr lang="en-US" altLang="ko-KR" sz="2400" dirty="0" smtClean="0">
              <a:solidFill>
                <a:schemeClr val="bg1"/>
              </a:solidFill>
            </a:endParaRP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  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764704"/>
            <a:ext cx="8248650" cy="535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6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  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733425"/>
            <a:ext cx="82486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1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  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733425"/>
            <a:ext cx="82486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2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  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733425"/>
            <a:ext cx="82486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8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  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681037"/>
            <a:ext cx="8248650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Friday Night Madness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75" y="3501008"/>
            <a:ext cx="6581775" cy="2562225"/>
          </a:xfrm>
          <a:prstGeom prst="rect">
            <a:avLst/>
          </a:prstGeom>
        </p:spPr>
      </p:pic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</a:rPr>
              <a:t>It was a crazy Friday night and </a:t>
            </a:r>
            <a:r>
              <a:rPr lang="en-US" altLang="ko-KR" sz="2800" dirty="0" smtClean="0">
                <a:solidFill>
                  <a:schemeClr val="bg1"/>
                </a:solidFill>
              </a:rPr>
              <a:t>we </a:t>
            </a:r>
            <a:r>
              <a:rPr lang="en-US" altLang="ko-KR" sz="2800" dirty="0" smtClean="0">
                <a:solidFill>
                  <a:schemeClr val="bg1"/>
                </a:solidFill>
              </a:rPr>
              <a:t>enjoyed all night until the break of dawn.</a:t>
            </a:r>
          </a:p>
          <a:p>
            <a:r>
              <a:rPr lang="en-US" altLang="ko-KR" sz="2800" dirty="0" smtClean="0">
                <a:solidFill>
                  <a:schemeClr val="bg1"/>
                </a:solidFill>
              </a:rPr>
              <a:t>There was an exciting carnival which lasted almost 7 hours.</a:t>
            </a:r>
            <a:endParaRPr lang="en-US" altLang="ko-KR" sz="2800" dirty="0" smtClean="0">
              <a:solidFill>
                <a:schemeClr val="bg1"/>
              </a:solidFill>
            </a:endParaRPr>
          </a:p>
          <a:p>
            <a:r>
              <a:rPr lang="en-US" altLang="ko-KR" sz="2800" dirty="0" smtClean="0">
                <a:solidFill>
                  <a:schemeClr val="bg1"/>
                </a:solidFill>
              </a:rPr>
              <a:t>Students under 19 were not allowed. ;)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4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Friday Night Madness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" y="141675"/>
            <a:ext cx="8892480" cy="5928320"/>
          </a:xfrm>
        </p:spPr>
      </p:pic>
    </p:spTree>
    <p:extLst>
      <p:ext uri="{BB962C8B-B14F-4D97-AF65-F5344CB8AC3E}">
        <p14:creationId xmlns:p14="http://schemas.microsoft.com/office/powerpoint/2010/main" val="8510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Friday Night Madness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8712968" cy="5779602"/>
          </a:xfrm>
        </p:spPr>
      </p:pic>
    </p:spTree>
    <p:extLst>
      <p:ext uri="{BB962C8B-B14F-4D97-AF65-F5344CB8AC3E}">
        <p14:creationId xmlns:p14="http://schemas.microsoft.com/office/powerpoint/2010/main" val="288085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Friday Night Madness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7"/>
            <a:ext cx="8784976" cy="5856651"/>
          </a:xfrm>
        </p:spPr>
      </p:pic>
    </p:spTree>
    <p:extLst>
      <p:ext uri="{BB962C8B-B14F-4D97-AF65-F5344CB8AC3E}">
        <p14:creationId xmlns:p14="http://schemas.microsoft.com/office/powerpoint/2010/main" val="290277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Friday Night Madness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40960" cy="5746238"/>
          </a:xfrm>
        </p:spPr>
      </p:pic>
    </p:spTree>
    <p:extLst>
      <p:ext uri="{BB962C8B-B14F-4D97-AF65-F5344CB8AC3E}">
        <p14:creationId xmlns:p14="http://schemas.microsoft.com/office/powerpoint/2010/main" val="139122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</a:rPr>
              <a:t>Nanjang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98" y="4293096"/>
            <a:ext cx="3781425" cy="1666875"/>
          </a:xfrm>
          <a:prstGeom prst="rect">
            <a:avLst/>
          </a:prstGeom>
        </p:spPr>
      </p:pic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“</a:t>
            </a:r>
            <a:r>
              <a:rPr lang="en-US" altLang="ko-KR" sz="2800" dirty="0" err="1" smtClean="0">
                <a:solidFill>
                  <a:srgbClr val="FF0000"/>
                </a:solidFill>
              </a:rPr>
              <a:t>Dokkebi</a:t>
            </a:r>
            <a:r>
              <a:rPr lang="en-US" altLang="ko-KR" sz="2800" dirty="0" smtClean="0">
                <a:solidFill>
                  <a:srgbClr val="FF0000"/>
                </a:solidFill>
              </a:rPr>
              <a:t>” </a:t>
            </a:r>
            <a:r>
              <a:rPr lang="en-US" altLang="ko-KR" sz="2400" dirty="0">
                <a:solidFill>
                  <a:schemeClr val="bg1"/>
                </a:solidFill>
              </a:rPr>
              <a:t>:</a:t>
            </a:r>
            <a:r>
              <a:rPr lang="en-US" altLang="ko-KR" sz="2400" dirty="0" smtClean="0">
                <a:solidFill>
                  <a:schemeClr val="bg1"/>
                </a:solidFill>
              </a:rPr>
              <a:t> </a:t>
            </a:r>
            <a:r>
              <a:rPr lang="en-US" altLang="ko-KR" sz="2400" dirty="0">
                <a:solidFill>
                  <a:schemeClr val="bg1"/>
                </a:solidFill>
              </a:rPr>
              <a:t>a mythical being taken from Korean folklore, mischievous in nature and with the power to wield and travel in the form of fire</a:t>
            </a:r>
            <a:r>
              <a:rPr lang="en-US" altLang="ko-KR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</a:rPr>
              <a:t>“</a:t>
            </a:r>
            <a:r>
              <a:rPr lang="en-US" altLang="ko-KR" sz="2800" dirty="0" err="1" smtClean="0">
                <a:solidFill>
                  <a:srgbClr val="FF0000"/>
                </a:solidFill>
              </a:rPr>
              <a:t>Nanjang</a:t>
            </a:r>
            <a:r>
              <a:rPr lang="en-US" altLang="ko-KR" sz="2800" dirty="0" smtClean="0">
                <a:solidFill>
                  <a:srgbClr val="FF0000"/>
                </a:solidFill>
              </a:rPr>
              <a:t>”</a:t>
            </a:r>
            <a:r>
              <a:rPr lang="en-US" altLang="ko-KR" sz="2800" dirty="0" smtClean="0">
                <a:solidFill>
                  <a:schemeClr val="bg1"/>
                </a:solidFill>
              </a:rPr>
              <a:t> : </a:t>
            </a:r>
            <a:r>
              <a:rPr lang="en-US" altLang="ko-KR" sz="2400" dirty="0" smtClean="0">
                <a:solidFill>
                  <a:schemeClr val="bg1"/>
                </a:solidFill>
              </a:rPr>
              <a:t>mess, shambles, jumble and disorder</a:t>
            </a:r>
          </a:p>
          <a:p>
            <a:endParaRPr lang="en-US" altLang="ko-KR" sz="2800" dirty="0">
              <a:solidFill>
                <a:schemeClr val="bg1"/>
              </a:solidFill>
            </a:endParaRPr>
          </a:p>
          <a:p>
            <a:r>
              <a:rPr lang="en-US" altLang="ko-KR" sz="2800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sz="2800" dirty="0" smtClean="0">
                <a:solidFill>
                  <a:schemeClr val="bg1"/>
                </a:solidFill>
              </a:rPr>
              <a:t> </a:t>
            </a:r>
            <a:r>
              <a:rPr lang="en-US" altLang="ko-KR" sz="2800" dirty="0" err="1" smtClean="0">
                <a:solidFill>
                  <a:schemeClr val="bg1"/>
                </a:solidFill>
              </a:rPr>
              <a:t>Nanjang</a:t>
            </a:r>
            <a:r>
              <a:rPr lang="en-US" altLang="ko-KR" sz="2800" dirty="0" smtClean="0">
                <a:solidFill>
                  <a:schemeClr val="bg1"/>
                </a:solidFill>
              </a:rPr>
              <a:t> will be full of performances which are very energetic and exciting.</a:t>
            </a:r>
          </a:p>
          <a:p>
            <a:endParaRPr lang="en-US" altLang="ko-KR" sz="2800" dirty="0" smtClean="0">
              <a:solidFill>
                <a:schemeClr val="bg1"/>
              </a:solidFill>
            </a:endParaRPr>
          </a:p>
          <a:p>
            <a:r>
              <a:rPr lang="en-US" altLang="ko-KR" sz="2800" dirty="0" smtClean="0">
                <a:solidFill>
                  <a:schemeClr val="bg1"/>
                </a:solidFill>
              </a:rPr>
              <a:t>Large stage disappears, raving madness developed here and there special haven to release dissatisfaction and complaint.</a:t>
            </a:r>
            <a:endParaRPr lang="en-US" altLang="ko-KR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ko-KR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5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79" y="944724"/>
            <a:ext cx="7434242" cy="4968552"/>
          </a:xfrm>
        </p:spPr>
      </p:pic>
      <p:sp>
        <p:nvSpPr>
          <p:cNvPr id="9" name="왼쪽 화살표 8"/>
          <p:cNvSpPr/>
          <p:nvPr/>
        </p:nvSpPr>
        <p:spPr>
          <a:xfrm>
            <a:off x="4427984" y="1600438"/>
            <a:ext cx="1264131" cy="612068"/>
          </a:xfrm>
          <a:prstGeom prst="leftArrow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868144" y="1367863"/>
            <a:ext cx="30563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</a:t>
            </a:r>
            <a:r>
              <a:rPr lang="en-US" altLang="ko-KR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Dokkebi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785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 err="1" smtClean="0">
                <a:solidFill>
                  <a:schemeClr val="bg1"/>
                </a:solidFill>
              </a:rPr>
              <a:t>Nanjang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712968" cy="5808645"/>
          </a:xfrm>
        </p:spPr>
      </p:pic>
    </p:spTree>
    <p:extLst>
      <p:ext uri="{BB962C8B-B14F-4D97-AF65-F5344CB8AC3E}">
        <p14:creationId xmlns:p14="http://schemas.microsoft.com/office/powerpoint/2010/main" val="121815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 err="1" smtClean="0">
                <a:solidFill>
                  <a:schemeClr val="bg1"/>
                </a:solidFill>
              </a:rPr>
              <a:t>Nanjang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494" y="138140"/>
            <a:ext cx="4539506" cy="5935390"/>
          </a:xfrm>
        </p:spPr>
      </p:pic>
    </p:spTree>
    <p:extLst>
      <p:ext uri="{BB962C8B-B14F-4D97-AF65-F5344CB8AC3E}">
        <p14:creationId xmlns:p14="http://schemas.microsoft.com/office/powerpoint/2010/main" val="26380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 err="1" smtClean="0">
                <a:solidFill>
                  <a:schemeClr val="bg1"/>
                </a:solidFill>
              </a:rPr>
              <a:t>Nanjang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712968" cy="5808645"/>
          </a:xfrm>
        </p:spPr>
      </p:pic>
    </p:spTree>
    <p:extLst>
      <p:ext uri="{BB962C8B-B14F-4D97-AF65-F5344CB8AC3E}">
        <p14:creationId xmlns:p14="http://schemas.microsoft.com/office/powerpoint/2010/main" val="334841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 err="1" smtClean="0">
                <a:solidFill>
                  <a:schemeClr val="bg1"/>
                </a:solidFill>
              </a:rPr>
              <a:t>Nanjang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784976" cy="5827368"/>
          </a:xfrm>
        </p:spPr>
      </p:pic>
    </p:spTree>
    <p:extLst>
      <p:ext uri="{BB962C8B-B14F-4D97-AF65-F5344CB8AC3E}">
        <p14:creationId xmlns:p14="http://schemas.microsoft.com/office/powerpoint/2010/main" val="117090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Dokkebi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 err="1" smtClean="0">
                <a:solidFill>
                  <a:schemeClr val="bg1"/>
                </a:solidFill>
              </a:rPr>
              <a:t>Nanjang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2151"/>
            <a:ext cx="8784976" cy="5827368"/>
          </a:xfrm>
        </p:spPr>
      </p:pic>
    </p:spTree>
    <p:extLst>
      <p:ext uri="{BB962C8B-B14F-4D97-AF65-F5344CB8AC3E}">
        <p14:creationId xmlns:p14="http://schemas.microsoft.com/office/powerpoint/2010/main" val="110373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30098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Come to </a:t>
            </a:r>
            <a:r>
              <a:rPr lang="en-US" altLang="ko-KR" dirty="0" err="1" smtClean="0">
                <a:solidFill>
                  <a:schemeClr val="bg1"/>
                </a:solidFill>
              </a:rPr>
              <a:t>Chucheon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ko-KR" dirty="0"/>
              <a:t>서강대학교 한국어교육원 시간강사 서류 접수 안내</a:t>
            </a:r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54" y="261519"/>
            <a:ext cx="8532948" cy="5688632"/>
          </a:xfrm>
        </p:spPr>
      </p:pic>
      <p:sp>
        <p:nvSpPr>
          <p:cNvPr id="8" name="직사각형 7"/>
          <p:cNvSpPr/>
          <p:nvPr/>
        </p:nvSpPr>
        <p:spPr>
          <a:xfrm rot="21241624">
            <a:off x="441094" y="3716741"/>
            <a:ext cx="4607352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</a:t>
            </a:r>
            <a:r>
              <a:rPr lang="en-US" altLang="ko-KR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ome </a:t>
            </a:r>
            <a:r>
              <a:rPr lang="en-US" altLang="ko-KR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to</a:t>
            </a:r>
            <a:r>
              <a:rPr lang="en-US" altLang="ko-KR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</a:p>
          <a:p>
            <a:r>
              <a:rPr lang="en-US" altLang="ko-KR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Ch</a:t>
            </a:r>
            <a:r>
              <a:rPr lang="en-US" altLang="ko-KR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unch</a:t>
            </a:r>
            <a:r>
              <a:rPr lang="en-US" altLang="ko-KR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eon</a:t>
            </a:r>
            <a:r>
              <a:rPr lang="en-US" altLang="ko-KR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!!!</a:t>
            </a:r>
            <a:endParaRPr lang="ko-KR" alt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134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592</Words>
  <Application>Microsoft Office PowerPoint</Application>
  <PresentationFormat>화면 슬라이드 쇼(4:3)</PresentationFormat>
  <Paragraphs>99</Paragraphs>
  <Slides>27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PowerPoint 프레젠테이션</vt:lpstr>
      <vt:lpstr>About CIMF</vt:lpstr>
      <vt:lpstr>PowerPoint 프레젠테이션</vt:lpstr>
      <vt:lpstr>About CIMF</vt:lpstr>
      <vt:lpstr>PowerPoint 프레젠테이션</vt:lpstr>
      <vt:lpstr>How to get there?</vt:lpstr>
      <vt:lpstr>PowerPoint 프레젠테이션</vt:lpstr>
      <vt:lpstr>Program</vt:lpstr>
      <vt:lpstr>Ahsurajang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Friday Night Madness</vt:lpstr>
      <vt:lpstr>Friday Night Madness</vt:lpstr>
      <vt:lpstr>Friday Night Madness</vt:lpstr>
      <vt:lpstr>Friday Night Madness</vt:lpstr>
      <vt:lpstr>Friday Night Madness</vt:lpstr>
      <vt:lpstr>Dokkebi Nanjang</vt:lpstr>
      <vt:lpstr>PowerPoint 프레젠테이션</vt:lpstr>
      <vt:lpstr>Dokkebi Nanjang</vt:lpstr>
      <vt:lpstr>Dokkebi Nanjang</vt:lpstr>
      <vt:lpstr>Dokkebi Nanjang</vt:lpstr>
      <vt:lpstr>Dokkebi Nanjang</vt:lpstr>
      <vt:lpstr>Dokkebi Nanjang</vt:lpstr>
      <vt:lpstr>Come to Chucheon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.</dc:creator>
  <cp:lastModifiedBy>.</cp:lastModifiedBy>
  <cp:revision>57</cp:revision>
  <dcterms:created xsi:type="dcterms:W3CDTF">2012-05-29T05:07:57Z</dcterms:created>
  <dcterms:modified xsi:type="dcterms:W3CDTF">2012-06-01T07:41:27Z</dcterms:modified>
</cp:coreProperties>
</file>